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sf.io/2eqv7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Taylor Curley, PhD</a:t>
            </a:r>
            <a:br/>
            <a:r>
              <a:t>Air Force Research Laboratory</a:t>
            </a:r>
            <a:br/>
            <a:br/>
            <a:r>
              <a:t>taylor.curley@us.af.mil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i="1"/>
                        <a:t>M</a:t>
                      </a:r>
                      <a:r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i="1"/>
                        <a:t>SE</a:t>
                      </a:r>
                      <a:r>
                        <a:t> (age)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Related Cues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Unrelated Cues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t>Sample consisted of 85 college-aged students recruited from Georgia Tech’s research subject pool.</a:t>
            </a:r>
          </a:p>
          <a:p>
            <a:pPr lvl="0"/>
            <a:r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Individuals in the </a:t>
            </a:r>
            <a:r>
              <a:rPr b="1"/>
              <a:t>Unrelated Cues</a:t>
            </a:r>
            <a:r>
              <a:t> condition studied lists of 40 </a:t>
            </a:r>
            <a:r>
              <a:rPr i="1"/>
              <a:t>unrelated</a:t>
            </a:r>
            <a:r>
              <a:t> cue-target word pairs.</a:t>
            </a:r>
          </a:p>
          <a:p>
            <a:pPr lvl="0"/>
            <a:r>
              <a:t>Individuals in the </a:t>
            </a:r>
            <a:r>
              <a:rPr b="1"/>
              <a:t>Related Cues</a:t>
            </a:r>
            <a:r>
              <a:t> condition studied 4 lists of 10 cue-target word pairs where the cue words were </a:t>
            </a:r>
            <a:r>
              <a:rPr i="1"/>
              <a:t>categorically-related</a:t>
            </a:r>
            <a:r>
              <a:t>, but unrelated to the target words.</a:t>
            </a:r>
          </a:p>
          <a:p>
            <a:pPr lvl="1"/>
            <a:r>
              <a:t>Cue words were selected from 10 exemplars from 4 normative taxonomic categories (Van Overschelde et al., 2004).</a:t>
            </a:r>
          </a:p>
          <a:p>
            <a:pPr lvl="1"/>
            <a:r>
              <a:t>The target words were unrelated to each other.</a:t>
            </a:r>
          </a:p>
          <a:p>
            <a:pPr marL="0" lvl="0" indent="0">
              <a:buNone/>
            </a:pPr>
            <a:r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NEEDLE -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RAIN - MIRAGE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OUTSIDE - LOST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SLEET - EAST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POST - FROWN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SNOW - PRECISE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PULL - CRISP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LIGHTNING - 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t>40 cue-target word pairs X 2.</a:t>
            </a:r>
          </a:p>
          <a:p>
            <a:pPr lvl="1"/>
            <a:r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t>4AFC attempt + RCJ (0-100)</a:t>
            </a:r>
          </a:p>
          <a:p>
            <a:pPr lvl="1"/>
            <a:r>
              <a:t>40 trials in random order.</a:t>
            </a:r>
          </a:p>
        </p:txBody>
      </p:sp>
      <p:pic>
        <p:nvPicPr>
          <p:cNvPr id="4" name="Picture 1" descr="./img/procedur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Both Related (</a:t>
            </a:r>
            <a:r>
              <a:rPr i="1"/>
              <a:t>M</a:t>
            </a:r>
            <a:r>
              <a:t> = 0.36) and Unrelated Cues (</a:t>
            </a:r>
            <a:r>
              <a:rPr i="1"/>
              <a:t>M</a:t>
            </a:r>
            <a:r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t>(74) = 0.34, </a:t>
            </a:r>
            <a:r>
              <a:rPr i="1"/>
              <a:t>p</a:t>
            </a:r>
            <a:r>
              <a:t> = 0.73, </a:t>
            </a:r>
            <a:r>
              <a:rPr i="1"/>
              <a:t>d</a:t>
            </a:r>
            <a:r>
              <a:t> = 0.09</a:t>
            </a:r>
          </a:p>
          <a:p>
            <a:pPr lvl="0"/>
            <a:r>
              <a:t>Both Related (</a:t>
            </a:r>
            <a:r>
              <a:rPr i="1"/>
              <a:t>M</a:t>
            </a:r>
            <a:r>
              <a:t> = 0.67) and Unrelated (</a:t>
            </a:r>
            <a:r>
              <a:rPr i="1"/>
              <a:t>M</a:t>
            </a:r>
            <a:r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t>(74) = 0.48, </a:t>
            </a:r>
            <a:r>
              <a:rPr i="1"/>
              <a:t>p</a:t>
            </a:r>
            <a:r>
              <a:t> = 0.64, </a:t>
            </a:r>
            <a:r>
              <a:rPr i="1"/>
              <a:t>d</a:t>
            </a:r>
            <a:r>
              <a:t> = 0.11</a:t>
            </a:r>
          </a:p>
        </p:txBody>
      </p:sp>
      <p:pic>
        <p:nvPicPr>
          <p:cNvPr id="4" name="Picture 1" descr="./img/recall_recog_mean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Output Interference</a:t>
            </a:r>
          </a:p>
        </p:txBody>
      </p:sp>
      <p:pic>
        <p:nvPicPr>
          <p:cNvPr id="3" name="Picture 1" descr="./img/recall_lin_loes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 x 4AFC Gammas</a:t>
            </a:r>
          </a:p>
        </p:txBody>
      </p:sp>
      <p:pic>
        <p:nvPicPr>
          <p:cNvPr id="3" name="Picture 1" descr="./img/fok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RCJ x 4AFC Gammas</a:t>
            </a:r>
          </a:p>
        </p:txBody>
      </p:sp>
      <p:pic>
        <p:nvPicPr>
          <p:cNvPr id="3" name="Picture 1" descr="./img/cj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Mean FOK x RCJ Gammas</a:t>
            </a:r>
          </a:p>
        </p:txBody>
      </p:sp>
      <p:pic>
        <p:nvPicPr>
          <p:cNvPr id="3" name="Picture 1" descr="./img/fok_cj_gamma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Within-bin FOK x 4AFC Gammas</a:t>
            </a:r>
          </a:p>
        </p:txBody>
      </p:sp>
      <p:pic>
        <p:nvPicPr>
          <p:cNvPr id="3" name="Picture 1" descr="./img/part_gamma_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I would like to thank several people, including:</a:t>
            </a:r>
          </a:p>
          <a:p>
            <a:pPr lvl="1"/>
            <a:r>
              <a:t>Chris Hertzog (Georgia Tech)</a:t>
            </a:r>
          </a:p>
          <a:p>
            <a:pPr lvl="1"/>
            <a:r>
              <a:t>Emily Lustig (Georgia Tech)</a:t>
            </a:r>
          </a:p>
          <a:p>
            <a:pPr lvl="1"/>
            <a:r>
              <a:t>MacKenzie Hughes (Georgia Tech)</a:t>
            </a:r>
          </a:p>
          <a:p>
            <a:pPr lvl="1"/>
            <a:r>
              <a:t>Rick Thomas (Georgia Tech)</a:t>
            </a:r>
          </a:p>
          <a:p>
            <a:pPr lvl="1"/>
            <a:r>
              <a:t>John Dunlosky (Kent State)</a:t>
            </a:r>
          </a:p>
          <a:p>
            <a:pPr lvl="1"/>
            <a:r>
              <a:t>Paul Verhaeghen (Georgia Tech)</a:t>
            </a:r>
          </a:p>
          <a:p>
            <a:pPr lvl="1"/>
            <a:r>
              <a:t>Dobromir Rahnev (Georgia Tech)</a:t>
            </a:r>
          </a:p>
          <a:p>
            <a:pPr lvl="1"/>
            <a:r>
              <a:t>Megan B. Morris (AFRL)</a:t>
            </a:r>
          </a:p>
          <a:p>
            <a:pPr lvl="1"/>
            <a:r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t>Technical notes:</a:t>
            </a:r>
          </a:p>
          <a:p>
            <a:pPr lvl="1"/>
            <a:r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t>.</a:t>
            </a:r>
          </a:p>
          <a:p>
            <a:pPr lvl="1"/>
            <a:r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Part-set FOK x 4AFC Gammas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CONCLUSIONS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APPENDIX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Memory Interference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Output Interference</a:t>
            </a:r>
          </a:p>
        </p:txBody>
      </p:sp>
      <p:pic>
        <p:nvPicPr>
          <p:cNvPr id="3" name="Picture 1" descr="./img/criss_fig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Memory Awareness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Feelings-of-knowing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Current Study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On-screen Show (16:9)</PresentationFormat>
  <Paragraphs>116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Exploring the Mechanisms of Output Interference During Cued Recall Using Metamemory Judgments</vt:lpstr>
      <vt:lpstr>Acknowledgements</vt:lpstr>
      <vt:lpstr>OVERVIEW</vt:lpstr>
      <vt:lpstr>Memory Interference</vt:lpstr>
      <vt:lpstr>Output Interference</vt:lpstr>
      <vt:lpstr>Memory Awareness</vt:lpstr>
      <vt:lpstr>Feelings-of-knowing</vt:lpstr>
      <vt:lpstr>Current Study</vt:lpstr>
      <vt:lpstr>METHODS</vt:lpstr>
      <vt:lpstr>Participants</vt:lpstr>
      <vt:lpstr>Conditions</vt:lpstr>
      <vt:lpstr>Procedure</vt:lpstr>
      <vt:lpstr>RESULTS</vt:lpstr>
      <vt:lpstr>Memory Performance</vt:lpstr>
      <vt:lpstr>Output Interference</vt:lpstr>
      <vt:lpstr>Mean FOK x 4AFC Gammas</vt:lpstr>
      <vt:lpstr>Mean RCJ x 4AFC Gammas</vt:lpstr>
      <vt:lpstr>Mean FOK x RCJ Gammas</vt:lpstr>
      <vt:lpstr>Within-bin FOK x 4AFC Gammas</vt:lpstr>
      <vt:lpstr>Part-set FOK x 4AFC Gammas</vt:lpstr>
      <vt:lpstr>CONCLUSIONS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subject>Exploring the Mechanisms of Output Interference During Cued Recall Using Metamemory Judgments</dc:subject>
  <dc:creator>Taylor Curley, PhD Air Force Research Laboratory  taylor.curley@us.af.mil</dc:creator>
  <cp:keywords/>
  <dc:description>Slides for Psychonomics - Metamemory I (232)</dc:description>
  <cp:lastModifiedBy>Curley, Taylor (US)</cp:lastModifiedBy>
  <cp:revision>1</cp:revision>
  <dcterms:created xsi:type="dcterms:W3CDTF">2022-11-12T16:52:48Z</dcterms:created>
  <dcterms:modified xsi:type="dcterms:W3CDTF">2022-11-12T16:53:45Z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